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0" r:id="rId1"/>
  </p:sldMasterIdLst>
  <p:notesMasterIdLst>
    <p:notesMasterId r:id="rId9"/>
  </p:notesMasterIdLst>
  <p:sldIdLst>
    <p:sldId id="267" r:id="rId2"/>
    <p:sldId id="275" r:id="rId3"/>
    <p:sldId id="276" r:id="rId4"/>
    <p:sldId id="284" r:id="rId5"/>
    <p:sldId id="285" r:id="rId6"/>
    <p:sldId id="280" r:id="rId7"/>
    <p:sldId id="281" r:id="rId8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FF"/>
    <a:srgbClr val="009A46"/>
    <a:srgbClr val="99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50" autoAdjust="0"/>
    <p:restoredTop sz="94624" autoAdjust="0"/>
  </p:normalViewPr>
  <p:slideViewPr>
    <p:cSldViewPr>
      <p:cViewPr varScale="1">
        <p:scale>
          <a:sx n="68" d="100"/>
          <a:sy n="68" d="100"/>
        </p:scale>
        <p:origin x="1428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86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22CB3B-DD13-4404-8853-F1141CB81776}" type="datetimeFigureOut">
              <a:rPr lang="it-IT" smtClean="0"/>
              <a:pPr/>
              <a:t>08/10/2017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482DC4-240D-4101-8024-6C48BEE1CEB5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bg>
      <p:bgPr>
        <a:blipFill rotWithShape="1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282235" y="249275"/>
            <a:ext cx="5486363" cy="1163278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282235" y="1975099"/>
            <a:ext cx="5486363" cy="2060763"/>
          </a:xfrm>
        </p:spPr>
        <p:txBody>
          <a:bodyPr/>
          <a:lstStyle>
            <a:lvl1pPr marL="0" indent="0" algn="l">
              <a:buNone/>
              <a:defRPr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pic>
        <p:nvPicPr>
          <p:cNvPr id="11" name="Immagine 10" descr="agesci_color_uff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792" y="2012907"/>
            <a:ext cx="2217928" cy="2534557"/>
          </a:xfrm>
          <a:prstGeom prst="rect">
            <a:avLst/>
          </a:prstGeom>
        </p:spPr>
      </p:pic>
      <p:sp>
        <p:nvSpPr>
          <p:cNvPr id="15" name="Segnaposto piè di pagina 14"/>
          <p:cNvSpPr>
            <a:spLocks noGrp="1"/>
          </p:cNvSpPr>
          <p:nvPr>
            <p:ph type="ftr" sz="quarter" idx="11"/>
          </p:nvPr>
        </p:nvSpPr>
        <p:spPr>
          <a:xfrm>
            <a:off x="6248400" y="249275"/>
            <a:ext cx="2269627" cy="1163278"/>
          </a:xfrm>
        </p:spPr>
        <p:txBody>
          <a:bodyPr anchor="b"/>
          <a:lstStyle>
            <a:lvl1pPr algn="r">
              <a:defRPr sz="2800" b="0" i="0">
                <a:latin typeface="Humanst521 BT Roman"/>
                <a:cs typeface="Humanst521 BT Roman"/>
              </a:defRPr>
            </a:lvl1pPr>
          </a:lstStyle>
          <a:p>
            <a:r>
              <a:rPr lang="it-IT"/>
              <a:t>Gruppo Caltanissetta 4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961437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>
              <a:solidFill>
                <a:prstClr val="white"/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Gruppo Caltanissetta 4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1BBEB-3AEC-EB41-B1B2-48038EBFF41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67335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>
              <a:solidFill>
                <a:prstClr val="white"/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Gruppo Caltanissetta 4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1BBEB-3AEC-EB41-B1B2-48038EBFF41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704764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>
              <a:solidFill>
                <a:prstClr val="white"/>
              </a:solidFill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Gruppo Caltanissetta 4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1BBEB-3AEC-EB41-B1B2-48038EBFF41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439368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 dirty="0">
              <a:solidFill>
                <a:prstClr val="white"/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Gruppo Caltanissetta 4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1BBEB-3AEC-EB41-B1B2-48038EBFF414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455527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7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2492604" y="332366"/>
            <a:ext cx="5353165" cy="75969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it-IT" dirty="0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2492604" y="1600200"/>
            <a:ext cx="6194196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5250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bg1"/>
                </a:solidFill>
                <a:latin typeface="Humanst521 BT Bold"/>
                <a:cs typeface="Humanst521 BT Bold"/>
              </a:defRPr>
            </a:lvl1pPr>
          </a:lstStyle>
          <a:p>
            <a:pPr defTabSz="457200"/>
            <a:endParaRPr lang="it-IT" dirty="0">
              <a:solidFill>
                <a:prstClr val="white"/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F7901E"/>
                </a:solidFill>
                <a:latin typeface="Humanst521 BT Bold"/>
                <a:cs typeface="Humanst521 BT Bold"/>
              </a:defRPr>
            </a:lvl1pPr>
          </a:lstStyle>
          <a:p>
            <a:pPr defTabSz="457200"/>
            <a:r>
              <a:rPr lang="it-IT"/>
              <a:t>Gruppo Caltanissetta 4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083160" y="6481122"/>
            <a:ext cx="603640" cy="3768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FFFFFF"/>
                </a:solidFill>
                <a:latin typeface="Humanst521 BT Bold"/>
                <a:cs typeface="Humanst521 BT Bold"/>
              </a:defRPr>
            </a:lvl1pPr>
          </a:lstStyle>
          <a:p>
            <a:pPr defTabSz="457200"/>
            <a:fld id="{8821BBEB-3AEC-EB41-B1B2-48038EBFF414}" type="slidenum">
              <a:rPr lang="it-IT" smtClean="0"/>
              <a:pPr defTabSz="45720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533952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</p:sldLayoutIdLst>
  <p:hf hdr="0" dt="0"/>
  <p:txStyles>
    <p:titleStyle>
      <a:lvl1pPr algn="r" defTabSz="457200" rtl="0" eaLnBrk="1" latinLnBrk="0" hangingPunct="1">
        <a:spcBef>
          <a:spcPct val="0"/>
        </a:spcBef>
        <a:buNone/>
        <a:defRPr sz="3200" b="0" i="0" u="none" kern="1200">
          <a:solidFill>
            <a:srgbClr val="F7901E"/>
          </a:solidFill>
          <a:latin typeface="Humanst521 BT Roman"/>
          <a:ea typeface="+mj-ea"/>
          <a:cs typeface="Humanst521 BT Roman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0" i="0" kern="1200">
          <a:solidFill>
            <a:schemeClr val="tx1"/>
          </a:solidFill>
          <a:latin typeface="Humanst521 BT Roman"/>
          <a:ea typeface="+mn-ea"/>
          <a:cs typeface="Humanst521 BT Roman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0" i="0" kern="1200">
          <a:solidFill>
            <a:schemeClr val="tx1"/>
          </a:solidFill>
          <a:latin typeface="Humanst521 BT Roman"/>
          <a:ea typeface="+mn-ea"/>
          <a:cs typeface="Humanst521 BT Roman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0" i="0" kern="1200">
          <a:solidFill>
            <a:schemeClr val="tx1"/>
          </a:solidFill>
          <a:latin typeface="Humanst521 BT Roman"/>
          <a:ea typeface="+mn-ea"/>
          <a:cs typeface="Humanst521 BT Roman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0" i="0" kern="1200">
          <a:solidFill>
            <a:schemeClr val="tx1"/>
          </a:solidFill>
          <a:latin typeface="Humanst521 BT Roman"/>
          <a:ea typeface="+mn-ea"/>
          <a:cs typeface="Humanst521 BT Roman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0" i="0" kern="1200">
          <a:solidFill>
            <a:schemeClr val="tx1"/>
          </a:solidFill>
          <a:latin typeface="Humanst521 BT Roman"/>
          <a:ea typeface="+mn-ea"/>
          <a:cs typeface="Humanst521 BT Roman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piè di pagina 4"/>
          <p:cNvSpPr>
            <a:spLocks noGrp="1"/>
          </p:cNvSpPr>
          <p:nvPr>
            <p:ph type="ftr" sz="quarter" idx="4294967295"/>
          </p:nvPr>
        </p:nvSpPr>
        <p:spPr bwMode="auto">
          <a:xfrm>
            <a:off x="179512" y="2276872"/>
            <a:ext cx="5874852" cy="280831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Humanst521 BT Roman"/>
              </a:rPr>
              <a:t>STAGE PER CAPI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sz="3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Humanst521 BT Roman"/>
              </a:rPr>
              <a:t>1-2 APRILE 2017</a:t>
            </a:r>
          </a:p>
        </p:txBody>
      </p:sp>
      <p:sp>
        <p:nvSpPr>
          <p:cNvPr id="15" name="Segnaposto piè di pagina 4"/>
          <p:cNvSpPr>
            <a:spLocks noGrp="1"/>
          </p:cNvSpPr>
          <p:nvPr>
            <p:ph type="ftr" sz="quarter" idx="4294967295"/>
          </p:nvPr>
        </p:nvSpPr>
        <p:spPr bwMode="auto">
          <a:xfrm>
            <a:off x="179512" y="6021288"/>
            <a:ext cx="5874852" cy="64807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l" fontAlgn="base">
              <a:spcBef>
                <a:spcPct val="0"/>
              </a:spcBef>
              <a:spcAft>
                <a:spcPct val="0"/>
              </a:spcAft>
            </a:pPr>
            <a:r>
              <a:rPr lang="it-IT" sz="3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Humanst521 BT Roman"/>
              </a:rPr>
              <a:t>… WORK IN PROGRESS 31.12.2016</a:t>
            </a:r>
          </a:p>
        </p:txBody>
      </p:sp>
      <p:sp>
        <p:nvSpPr>
          <p:cNvPr id="16" name="CasellaDiTesto 15"/>
          <p:cNvSpPr txBox="1"/>
          <p:nvPr/>
        </p:nvSpPr>
        <p:spPr>
          <a:xfrm>
            <a:off x="6300411" y="386015"/>
            <a:ext cx="24529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rgbClr val="7030A0"/>
                </a:solidFill>
                <a:cs typeface="Humanst521 BT Roman"/>
              </a:rPr>
              <a:t>Incontro di</a:t>
            </a:r>
          </a:p>
          <a:p>
            <a:r>
              <a:rPr lang="it-IT" b="1" dirty="0">
                <a:solidFill>
                  <a:srgbClr val="7030A0"/>
                </a:solidFill>
                <a:cs typeface="Humanst521 BT Roman"/>
              </a:rPr>
              <a:t>Area Metodo</a:t>
            </a:r>
          </a:p>
          <a:p>
            <a:r>
              <a:rPr lang="it-IT" b="1" dirty="0">
                <a:solidFill>
                  <a:srgbClr val="7030A0"/>
                </a:solidFill>
                <a:cs typeface="Humanst521 BT Roman"/>
              </a:rPr>
              <a:t>17-18 dicembre 2016</a:t>
            </a:r>
          </a:p>
        </p:txBody>
      </p:sp>
      <p:pic>
        <p:nvPicPr>
          <p:cNvPr id="2" name="Picture 2" descr="C:\Users\paternò\Dropbox\Stage per capi 2017\logo settore competenze_da NON usare ancora\logo competenz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422001"/>
            <a:ext cx="1206895" cy="1207924"/>
          </a:xfrm>
          <a:prstGeom prst="rect">
            <a:avLst/>
          </a:prstGeom>
          <a:noFill/>
        </p:spPr>
      </p:pic>
      <p:pic>
        <p:nvPicPr>
          <p:cNvPr id="7" name="Picture 2" descr="C:\Users\paternò\AGESCI\REGIONE\Incaricata EG 2013-2014\loghetto branca eg sicili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810" y="43500"/>
            <a:ext cx="4906152" cy="720080"/>
          </a:xfrm>
          <a:prstGeom prst="rect">
            <a:avLst/>
          </a:prstGeom>
          <a:noFill/>
        </p:spPr>
      </p:pic>
      <p:sp>
        <p:nvSpPr>
          <p:cNvPr id="8" name="Segnaposto piè di pagina 4"/>
          <p:cNvSpPr>
            <a:spLocks noGrp="1"/>
          </p:cNvSpPr>
          <p:nvPr>
            <p:ph type="ftr" sz="quarter" idx="4294967295"/>
          </p:nvPr>
        </p:nvSpPr>
        <p:spPr bwMode="auto">
          <a:xfrm>
            <a:off x="179512" y="908720"/>
            <a:ext cx="4392488" cy="64807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it-IT" sz="3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Humanst521 BT Roman"/>
              </a:rPr>
              <a:t>IN COLLABORAZIONE CON</a:t>
            </a:r>
          </a:p>
        </p:txBody>
      </p:sp>
      <p:pic>
        <p:nvPicPr>
          <p:cNvPr id="1026" name="Picture 2" descr="C:\Users\paternò\Desktop\work in progress\Stage per capi EG 2017\locandina stage capi_assemblea_A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1860" y="4627098"/>
            <a:ext cx="2903240" cy="20533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686833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242984" y="1556792"/>
            <a:ext cx="6901016" cy="864096"/>
          </a:xfrm>
        </p:spPr>
        <p:txBody>
          <a:bodyPr rtlCol="0">
            <a:noAutofit/>
          </a:bodyPr>
          <a:lstStyle/>
          <a:p>
            <a:pPr algn="l" fontAlgn="auto">
              <a:spcAft>
                <a:spcPts val="0"/>
              </a:spcAft>
              <a:defRPr/>
            </a:pPr>
            <a:br>
              <a:rPr lang="it-IT" sz="2500" b="1" dirty="0">
                <a:solidFill>
                  <a:srgbClr val="002060"/>
                </a:solidFill>
                <a:latin typeface="+mj-lt"/>
                <a:ea typeface="+mj-ea"/>
              </a:rPr>
            </a:br>
            <a:br>
              <a:rPr lang="it-IT" sz="2500" b="1" dirty="0">
                <a:solidFill>
                  <a:srgbClr val="002060"/>
                </a:solidFill>
                <a:latin typeface="+mj-lt"/>
              </a:rPr>
            </a:br>
            <a:br>
              <a:rPr lang="it-IT" sz="2500" b="1" dirty="0">
                <a:solidFill>
                  <a:srgbClr val="002060"/>
                </a:solidFill>
                <a:latin typeface="+mj-lt"/>
              </a:rPr>
            </a:br>
            <a:br>
              <a:rPr lang="it-IT" sz="2500" b="1" dirty="0">
                <a:solidFill>
                  <a:srgbClr val="002060"/>
                </a:solidFill>
                <a:latin typeface="+mj-lt"/>
              </a:rPr>
            </a:br>
            <a:br>
              <a:rPr lang="it-IT" sz="2500" b="1" dirty="0">
                <a:solidFill>
                  <a:srgbClr val="002060"/>
                </a:solidFill>
                <a:latin typeface="+mj-lt"/>
              </a:rPr>
            </a:br>
            <a:br>
              <a:rPr lang="it-IT" sz="2900" b="1" dirty="0">
                <a:solidFill>
                  <a:srgbClr val="002060"/>
                </a:solidFill>
                <a:latin typeface="+mj-lt"/>
                <a:ea typeface="+mj-ea"/>
              </a:rPr>
            </a:br>
            <a:br>
              <a:rPr lang="it-IT" sz="1800" b="1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</a:br>
            <a:br>
              <a:rPr lang="it-IT" sz="2900" b="1" dirty="0">
                <a:solidFill>
                  <a:srgbClr val="002060"/>
                </a:solidFill>
                <a:latin typeface="+mj-lt"/>
              </a:rPr>
            </a:br>
            <a:endParaRPr lang="it-IT" sz="2900" b="1" dirty="0">
              <a:solidFill>
                <a:srgbClr val="002060"/>
              </a:solidFill>
              <a:ea typeface="+mj-ea"/>
            </a:endParaRPr>
          </a:p>
        </p:txBody>
      </p:sp>
      <p:sp>
        <p:nvSpPr>
          <p:cNvPr id="10245" name="Segnaposto numero diapositiva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27F4445-7367-4114-9CC6-C3BD85120206}" type="slidenum">
              <a:rPr lang="it-IT">
                <a:ea typeface="Humanst521 BT Bold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it-IT" dirty="0">
              <a:ea typeface="Humanst521 BT Bold"/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2195736" y="2299818"/>
            <a:ext cx="694826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200" b="1" dirty="0">
                <a:solidFill>
                  <a:srgbClr val="002060"/>
                </a:solidFill>
              </a:rPr>
              <a:t>- Riscoprire le tecniche </a:t>
            </a:r>
            <a:r>
              <a:rPr lang="it-IT" sz="2200" b="1" i="1" dirty="0">
                <a:solidFill>
                  <a:srgbClr val="002060"/>
                </a:solidFill>
              </a:rPr>
              <a:t>come strumento di crescita della persona nello stile dello </a:t>
            </a:r>
            <a:r>
              <a:rPr lang="it-IT" sz="2200" b="1" i="1" dirty="0" err="1">
                <a:solidFill>
                  <a:srgbClr val="002060"/>
                </a:solidFill>
              </a:rPr>
              <a:t>scouting</a:t>
            </a:r>
            <a:r>
              <a:rPr lang="it-IT" sz="2200" b="1" i="1" dirty="0">
                <a:solidFill>
                  <a:srgbClr val="002060"/>
                </a:solidFill>
              </a:rPr>
              <a:t> </a:t>
            </a:r>
            <a:r>
              <a:rPr lang="it-IT" sz="2200" b="1" dirty="0">
                <a:solidFill>
                  <a:srgbClr val="002060"/>
                </a:solidFill>
              </a:rPr>
              <a:t>(Reg. </a:t>
            </a:r>
            <a:r>
              <a:rPr lang="it-IT" sz="2200" b="1" dirty="0" err="1">
                <a:solidFill>
                  <a:srgbClr val="002060"/>
                </a:solidFill>
              </a:rPr>
              <a:t>Metod</a:t>
            </a:r>
            <a:r>
              <a:rPr lang="it-IT" sz="2200" b="1" dirty="0">
                <a:solidFill>
                  <a:srgbClr val="002060"/>
                </a:solidFill>
              </a:rPr>
              <a:t>. art. 36);</a:t>
            </a:r>
          </a:p>
        </p:txBody>
      </p:sp>
      <p:sp>
        <p:nvSpPr>
          <p:cNvPr id="9" name="Rettangolo 8"/>
          <p:cNvSpPr/>
          <p:nvPr/>
        </p:nvSpPr>
        <p:spPr>
          <a:xfrm>
            <a:off x="2195736" y="3834394"/>
            <a:ext cx="676875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it-IT" sz="2200" b="1" dirty="0">
                <a:solidFill>
                  <a:srgbClr val="002060"/>
                </a:solidFill>
              </a:rPr>
              <a:t>- Appassionarsi alla tecnica e aumentare il desiderio di migliorarsi.</a:t>
            </a:r>
          </a:p>
        </p:txBody>
      </p:sp>
      <p:sp>
        <p:nvSpPr>
          <p:cNvPr id="11" name="Rettangolo 10"/>
          <p:cNvSpPr/>
          <p:nvPr/>
        </p:nvSpPr>
        <p:spPr>
          <a:xfrm>
            <a:off x="2195736" y="3251835"/>
            <a:ext cx="694826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200" b="1" dirty="0">
                <a:solidFill>
                  <a:srgbClr val="002060"/>
                </a:solidFill>
              </a:rPr>
              <a:t>- Diventare competenti per educare alla competenza;</a:t>
            </a:r>
          </a:p>
        </p:txBody>
      </p:sp>
      <p:sp>
        <p:nvSpPr>
          <p:cNvPr id="12" name="Rettangolo 11"/>
          <p:cNvSpPr/>
          <p:nvPr/>
        </p:nvSpPr>
        <p:spPr>
          <a:xfrm>
            <a:off x="2195736" y="5035823"/>
            <a:ext cx="69482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it-IT" sz="2400" b="1" dirty="0">
                <a:solidFill>
                  <a:srgbClr val="002060"/>
                </a:solidFill>
              </a:rPr>
              <a:t>Lo stage è una concreta opportunità di collaborazione tra branca E/G e settore competenze.</a:t>
            </a:r>
          </a:p>
        </p:txBody>
      </p:sp>
      <p:sp>
        <p:nvSpPr>
          <p:cNvPr id="13" name="Rettangolo 12"/>
          <p:cNvSpPr/>
          <p:nvPr/>
        </p:nvSpPr>
        <p:spPr>
          <a:xfrm>
            <a:off x="2195736" y="620688"/>
            <a:ext cx="5760640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it-IT" sz="3300" b="1" dirty="0">
                <a:solidFill>
                  <a:srgbClr val="009A4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OBIETTIVI GENERALI </a:t>
            </a:r>
            <a:endParaRPr lang="it-IT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5" name="Picture 2" descr="C:\Users\paternò\AGESCI\REGIONE\Incaricata EG 2013-2014\loghetto branca eg sicili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6381328"/>
            <a:ext cx="3247730" cy="476672"/>
          </a:xfrm>
          <a:prstGeom prst="rect">
            <a:avLst/>
          </a:prstGeom>
          <a:noFill/>
        </p:spPr>
      </p:pic>
      <p:pic>
        <p:nvPicPr>
          <p:cNvPr id="2050" name="Picture 2" descr="C:\Users\paternò\Dropbox\Stage per capi 2017\logo settore competenze_da NON usare ancora\logo competenz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96336" y="6440447"/>
            <a:ext cx="417196" cy="417552"/>
          </a:xfrm>
          <a:prstGeom prst="rect">
            <a:avLst/>
          </a:prstGeom>
          <a:noFill/>
        </p:spPr>
      </p:pic>
      <p:sp>
        <p:nvSpPr>
          <p:cNvPr id="14" name="Rettangolo 13"/>
          <p:cNvSpPr/>
          <p:nvPr/>
        </p:nvSpPr>
        <p:spPr>
          <a:xfrm>
            <a:off x="2195174" y="1412776"/>
            <a:ext cx="694882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200" b="1" dirty="0">
                <a:solidFill>
                  <a:srgbClr val="FF0000"/>
                </a:solidFill>
              </a:rPr>
              <a:t>Nell’anno “dedicato” alla Competenza, si vuole offrire ai capi in servizio in branca E/G un’occasione per: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  <p:bldP spid="12" grpId="0"/>
      <p:bldP spid="13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242984" y="1052736"/>
            <a:ext cx="6901016" cy="864096"/>
          </a:xfrm>
        </p:spPr>
        <p:txBody>
          <a:bodyPr rtlCol="0">
            <a:noAutofit/>
          </a:bodyPr>
          <a:lstStyle/>
          <a:p>
            <a:pPr algn="l" fontAlgn="auto">
              <a:spcAft>
                <a:spcPts val="0"/>
              </a:spcAft>
              <a:defRPr/>
            </a:pPr>
            <a:br>
              <a:rPr lang="it-IT" sz="2500" b="1" dirty="0">
                <a:solidFill>
                  <a:srgbClr val="002060"/>
                </a:solidFill>
                <a:latin typeface="+mj-lt"/>
                <a:ea typeface="+mj-ea"/>
              </a:rPr>
            </a:br>
            <a:br>
              <a:rPr lang="it-IT" sz="2500" b="1" dirty="0">
                <a:solidFill>
                  <a:srgbClr val="002060"/>
                </a:solidFill>
                <a:latin typeface="+mj-lt"/>
              </a:rPr>
            </a:br>
            <a:br>
              <a:rPr lang="it-IT" sz="2500" b="1" dirty="0">
                <a:solidFill>
                  <a:srgbClr val="002060"/>
                </a:solidFill>
                <a:latin typeface="+mj-lt"/>
              </a:rPr>
            </a:br>
            <a:br>
              <a:rPr lang="it-IT" sz="2500" b="1" dirty="0">
                <a:solidFill>
                  <a:srgbClr val="002060"/>
                </a:solidFill>
                <a:latin typeface="+mj-lt"/>
              </a:rPr>
            </a:br>
            <a:br>
              <a:rPr lang="it-IT" sz="2500" b="1" dirty="0">
                <a:solidFill>
                  <a:srgbClr val="002060"/>
                </a:solidFill>
                <a:latin typeface="+mj-lt"/>
              </a:rPr>
            </a:br>
            <a:br>
              <a:rPr lang="it-IT" sz="2900" b="1" dirty="0">
                <a:solidFill>
                  <a:srgbClr val="002060"/>
                </a:solidFill>
                <a:latin typeface="+mj-lt"/>
                <a:ea typeface="+mj-ea"/>
              </a:rPr>
            </a:br>
            <a:br>
              <a:rPr lang="it-IT" sz="1800" b="1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</a:br>
            <a:endParaRPr lang="it-IT" sz="2900" b="1" dirty="0">
              <a:solidFill>
                <a:srgbClr val="002060"/>
              </a:solidFill>
              <a:ea typeface="+mj-ea"/>
            </a:endParaRPr>
          </a:p>
        </p:txBody>
      </p:sp>
      <p:sp>
        <p:nvSpPr>
          <p:cNvPr id="10245" name="Segnaposto numero diapositiva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27F4445-7367-4114-9CC6-C3BD85120206}" type="slidenum">
              <a:rPr lang="it-IT">
                <a:ea typeface="Humanst521 BT Bold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it-IT" dirty="0">
              <a:ea typeface="Humanst521 BT Bold"/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2195736" y="1556792"/>
            <a:ext cx="66247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400" b="1" dirty="0">
                <a:solidFill>
                  <a:srgbClr val="002060"/>
                </a:solidFill>
              </a:rPr>
              <a:t>SICILIA OCCIDENTALE – </a:t>
            </a:r>
            <a:r>
              <a:rPr lang="it-IT" sz="2400" b="1" dirty="0">
                <a:solidFill>
                  <a:srgbClr val="FF0000"/>
                </a:solidFill>
              </a:rPr>
              <a:t>MARINEO (MASSARIOTTA)</a:t>
            </a:r>
          </a:p>
        </p:txBody>
      </p:sp>
      <p:sp>
        <p:nvSpPr>
          <p:cNvPr id="9" name="Rettangolo 8"/>
          <p:cNvSpPr/>
          <p:nvPr/>
        </p:nvSpPr>
        <p:spPr>
          <a:xfrm>
            <a:off x="2179148" y="2708920"/>
            <a:ext cx="67687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it-IT" sz="2400" b="1" dirty="0">
                <a:solidFill>
                  <a:srgbClr val="002060"/>
                </a:solidFill>
              </a:rPr>
              <a:t>SICILIA ORIENTALE – </a:t>
            </a:r>
            <a:r>
              <a:rPr lang="it-IT" sz="2400" b="1" dirty="0">
                <a:solidFill>
                  <a:srgbClr val="FF0000"/>
                </a:solidFill>
              </a:rPr>
              <a:t>ETNA - CASSONE</a:t>
            </a:r>
          </a:p>
        </p:txBody>
      </p:sp>
      <p:sp>
        <p:nvSpPr>
          <p:cNvPr id="11" name="Rettangolo 10"/>
          <p:cNvSpPr/>
          <p:nvPr/>
        </p:nvSpPr>
        <p:spPr>
          <a:xfrm>
            <a:off x="2195736" y="2132856"/>
            <a:ext cx="69482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400" b="1" dirty="0">
                <a:solidFill>
                  <a:srgbClr val="002060"/>
                </a:solidFill>
              </a:rPr>
              <a:t>SICILIA CENTRALE – </a:t>
            </a:r>
            <a:r>
              <a:rPr lang="it-IT" sz="2400" b="1" dirty="0">
                <a:solidFill>
                  <a:srgbClr val="FF0000"/>
                </a:solidFill>
              </a:rPr>
              <a:t>CALTANISSETTA</a:t>
            </a:r>
          </a:p>
        </p:txBody>
      </p:sp>
      <p:sp>
        <p:nvSpPr>
          <p:cNvPr id="13" name="Rettangolo 12"/>
          <p:cNvSpPr/>
          <p:nvPr/>
        </p:nvSpPr>
        <p:spPr>
          <a:xfrm>
            <a:off x="2195736" y="620688"/>
            <a:ext cx="5760640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it-IT" sz="3300" b="1" dirty="0">
                <a:solidFill>
                  <a:srgbClr val="009A4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LUOGHI</a:t>
            </a:r>
          </a:p>
        </p:txBody>
      </p:sp>
      <p:pic>
        <p:nvPicPr>
          <p:cNvPr id="15" name="Picture 2" descr="C:\Users\paternò\AGESCI\REGIONE\Incaricata EG 2013-2014\loghetto branca eg sicili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6381328"/>
            <a:ext cx="3247730" cy="476672"/>
          </a:xfrm>
          <a:prstGeom prst="rect">
            <a:avLst/>
          </a:prstGeom>
          <a:noFill/>
        </p:spPr>
      </p:pic>
      <p:sp>
        <p:nvSpPr>
          <p:cNvPr id="10" name="Rettangolo 9"/>
          <p:cNvSpPr/>
          <p:nvPr/>
        </p:nvSpPr>
        <p:spPr>
          <a:xfrm>
            <a:off x="2843808" y="4221088"/>
            <a:ext cx="22687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it-IT" sz="2400" b="1" dirty="0">
                <a:solidFill>
                  <a:schemeClr val="accent6"/>
                </a:solidFill>
              </a:rPr>
              <a:t>ESPLORAZIONE</a:t>
            </a:r>
          </a:p>
        </p:txBody>
      </p:sp>
      <p:sp>
        <p:nvSpPr>
          <p:cNvPr id="14" name="Rettangolo 13"/>
          <p:cNvSpPr/>
          <p:nvPr/>
        </p:nvSpPr>
        <p:spPr>
          <a:xfrm>
            <a:off x="5868144" y="4063360"/>
            <a:ext cx="22687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it-IT" sz="2400" b="1" dirty="0">
                <a:solidFill>
                  <a:srgbClr val="FF99FF"/>
                </a:solidFill>
              </a:rPr>
              <a:t>ESPRESSIONE</a:t>
            </a:r>
          </a:p>
        </p:txBody>
      </p:sp>
      <p:sp>
        <p:nvSpPr>
          <p:cNvPr id="16" name="Rettangolo 15"/>
          <p:cNvSpPr/>
          <p:nvPr/>
        </p:nvSpPr>
        <p:spPr>
          <a:xfrm>
            <a:off x="2627784" y="5229200"/>
            <a:ext cx="22687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it-IT" sz="2400" b="1" dirty="0">
                <a:solidFill>
                  <a:srgbClr val="993300"/>
                </a:solidFill>
              </a:rPr>
              <a:t>MANI ABILI</a:t>
            </a:r>
          </a:p>
        </p:txBody>
      </p:sp>
      <p:sp>
        <p:nvSpPr>
          <p:cNvPr id="17" name="Rettangolo 16"/>
          <p:cNvSpPr/>
          <p:nvPr/>
        </p:nvSpPr>
        <p:spPr>
          <a:xfrm>
            <a:off x="5004048" y="5661248"/>
            <a:ext cx="22687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it-IT" sz="2400" b="1" dirty="0">
                <a:solidFill>
                  <a:srgbClr val="00B0F0"/>
                </a:solidFill>
              </a:rPr>
              <a:t>PIONIERISTICA</a:t>
            </a:r>
          </a:p>
        </p:txBody>
      </p:sp>
      <p:sp>
        <p:nvSpPr>
          <p:cNvPr id="18" name="Rettangolo 17"/>
          <p:cNvSpPr/>
          <p:nvPr/>
        </p:nvSpPr>
        <p:spPr>
          <a:xfrm>
            <a:off x="6012160" y="4797152"/>
            <a:ext cx="22687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it-IT" sz="2400" b="1" dirty="0">
                <a:solidFill>
                  <a:srgbClr val="7030A0"/>
                </a:solidFill>
              </a:rPr>
              <a:t>TRAPPEUR</a:t>
            </a:r>
          </a:p>
        </p:txBody>
      </p:sp>
      <p:sp>
        <p:nvSpPr>
          <p:cNvPr id="19" name="Rettangolo 18"/>
          <p:cNvSpPr/>
          <p:nvPr/>
        </p:nvSpPr>
        <p:spPr>
          <a:xfrm>
            <a:off x="2175848" y="3396739"/>
            <a:ext cx="7153881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it-IT" sz="3300" b="1" dirty="0">
                <a:solidFill>
                  <a:srgbClr val="009A4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 TECNICHE </a:t>
            </a:r>
            <a:r>
              <a:rPr lang="it-IT" b="1" dirty="0">
                <a:solidFill>
                  <a:srgbClr val="009A46"/>
                </a:solidFill>
              </a:rPr>
              <a:t>(l’allievo potrà scegliere un solo ambito tecnico)</a:t>
            </a:r>
          </a:p>
        </p:txBody>
      </p:sp>
      <p:pic>
        <p:nvPicPr>
          <p:cNvPr id="20" name="Picture 2" descr="C:\Users\paternò\Dropbox\Stage per capi 2017\logo settore competenze_da NON usare ancora\logo competenz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96336" y="6440447"/>
            <a:ext cx="417196" cy="4175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7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" accel="100000" fill="hold">
                                          <p:stCondLst>
                                            <p:cond delay="27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7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" accel="100000" fill="hold">
                                          <p:stCondLst>
                                            <p:cond delay="27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7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" accel="100000" fill="hold">
                                          <p:stCondLst>
                                            <p:cond delay="27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7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000"/>
                            </p:stCondLst>
                            <p:childTnLst>
                              <p:par>
                                <p:cTn id="6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  <p:bldP spid="13" grpId="0"/>
      <p:bldP spid="10" grpId="0"/>
      <p:bldP spid="14" grpId="0"/>
      <p:bldP spid="16" grpId="0"/>
      <p:bldP spid="17" grpId="0"/>
      <p:bldP spid="18" grpId="0"/>
      <p:bldP spid="19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242984" y="1556792"/>
            <a:ext cx="3193112" cy="864096"/>
          </a:xfrm>
        </p:spPr>
        <p:txBody>
          <a:bodyPr rtlCol="0">
            <a:noAutofit/>
          </a:bodyPr>
          <a:lstStyle/>
          <a:p>
            <a:pPr algn="l" fontAlgn="auto">
              <a:spcAft>
                <a:spcPts val="0"/>
              </a:spcAft>
              <a:defRPr/>
            </a:pPr>
            <a:br>
              <a:rPr lang="it-IT" sz="2500" b="1" dirty="0">
                <a:solidFill>
                  <a:srgbClr val="002060"/>
                </a:solidFill>
                <a:latin typeface="+mj-lt"/>
                <a:ea typeface="+mj-ea"/>
              </a:rPr>
            </a:br>
            <a:br>
              <a:rPr lang="it-IT" sz="2500" b="1" dirty="0">
                <a:solidFill>
                  <a:srgbClr val="002060"/>
                </a:solidFill>
                <a:latin typeface="+mj-lt"/>
              </a:rPr>
            </a:br>
            <a:br>
              <a:rPr lang="it-IT" sz="2500" b="1" dirty="0">
                <a:solidFill>
                  <a:srgbClr val="002060"/>
                </a:solidFill>
                <a:latin typeface="+mj-lt"/>
              </a:rPr>
            </a:br>
            <a:br>
              <a:rPr lang="it-IT" sz="2500" b="1" dirty="0">
                <a:solidFill>
                  <a:srgbClr val="002060"/>
                </a:solidFill>
                <a:latin typeface="+mj-lt"/>
              </a:rPr>
            </a:br>
            <a:br>
              <a:rPr lang="it-IT" sz="2500" b="1" dirty="0">
                <a:solidFill>
                  <a:srgbClr val="002060"/>
                </a:solidFill>
                <a:latin typeface="+mj-lt"/>
              </a:rPr>
            </a:br>
            <a:br>
              <a:rPr lang="it-IT" sz="2900" b="1" dirty="0">
                <a:solidFill>
                  <a:srgbClr val="002060"/>
                </a:solidFill>
                <a:latin typeface="+mj-lt"/>
                <a:ea typeface="+mj-ea"/>
              </a:rPr>
            </a:br>
            <a:br>
              <a:rPr lang="it-IT" sz="1800" b="1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</a:br>
            <a:br>
              <a:rPr lang="it-IT" sz="2900" b="1" dirty="0">
                <a:solidFill>
                  <a:srgbClr val="002060"/>
                </a:solidFill>
                <a:latin typeface="+mj-lt"/>
              </a:rPr>
            </a:br>
            <a:endParaRPr lang="it-IT" sz="2900" b="1" dirty="0">
              <a:solidFill>
                <a:srgbClr val="002060"/>
              </a:solidFill>
              <a:ea typeface="+mj-ea"/>
            </a:endParaRPr>
          </a:p>
        </p:txBody>
      </p:sp>
      <p:sp>
        <p:nvSpPr>
          <p:cNvPr id="10245" name="Segnaposto numero diapositiva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27F4445-7367-4114-9CC6-C3BD85120206}" type="slidenum">
              <a:rPr lang="it-IT">
                <a:ea typeface="Humanst521 BT Bold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it-IT" dirty="0">
              <a:ea typeface="Humanst521 BT Bold"/>
            </a:endParaRPr>
          </a:p>
        </p:txBody>
      </p:sp>
      <p:pic>
        <p:nvPicPr>
          <p:cNvPr id="11" name="Picture 2" descr="C:\Users\paternò\AGESCI\REGIONE\Incaricata EG 2013-2014\loghetto branca eg sicili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6381328"/>
            <a:ext cx="3247730" cy="476672"/>
          </a:xfrm>
          <a:prstGeom prst="rect">
            <a:avLst/>
          </a:prstGeom>
          <a:noFill/>
        </p:spPr>
      </p:pic>
      <p:pic>
        <p:nvPicPr>
          <p:cNvPr id="6" name="Picture 2" descr="C:\Users\paternò\Dropbox\Stage per capi 2017\logo settore competenze_da NON usare ancora\logo competenz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96336" y="6440447"/>
            <a:ext cx="417196" cy="417552"/>
          </a:xfrm>
          <a:prstGeom prst="rect">
            <a:avLst/>
          </a:prstGeom>
          <a:noFill/>
        </p:spPr>
      </p:pic>
      <p:sp>
        <p:nvSpPr>
          <p:cNvPr id="7" name="Rettangolo 6"/>
          <p:cNvSpPr/>
          <p:nvPr/>
        </p:nvSpPr>
        <p:spPr>
          <a:xfrm>
            <a:off x="2267744" y="1412776"/>
            <a:ext cx="68762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it-IT" sz="2400" b="1" dirty="0">
                <a:solidFill>
                  <a:srgbClr val="FF0000"/>
                </a:solidFill>
              </a:rPr>
              <a:t>ESPLORAZIONE, ESPRESSIONE, MANI ABILI, PIONIERISTICA, TRAPPEUR (ma anche tutte le altre)</a:t>
            </a:r>
            <a:endParaRPr lang="it-IT" sz="1600" b="1" dirty="0">
              <a:solidFill>
                <a:srgbClr val="002060"/>
              </a:solidFill>
            </a:endParaRPr>
          </a:p>
        </p:txBody>
      </p:sp>
      <p:sp>
        <p:nvSpPr>
          <p:cNvPr id="14" name="Rettangolo 13"/>
          <p:cNvSpPr/>
          <p:nvPr/>
        </p:nvSpPr>
        <p:spPr>
          <a:xfrm>
            <a:off x="2195736" y="217710"/>
            <a:ext cx="676875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it-IT" sz="3300" b="1" dirty="0">
                <a:solidFill>
                  <a:srgbClr val="009A4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L’UTILIZZO DELLA TECNICA COME ESCA PER SVILUPPARE NEGLI E/</a:t>
            </a:r>
            <a:r>
              <a:rPr lang="it-IT" sz="3300" b="1" dirty="0" err="1">
                <a:solidFill>
                  <a:srgbClr val="009A4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G…</a:t>
            </a:r>
            <a:endParaRPr lang="it-IT" sz="3300" b="1" dirty="0">
              <a:solidFill>
                <a:srgbClr val="009A4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Rettangolo 12"/>
          <p:cNvSpPr/>
          <p:nvPr/>
        </p:nvSpPr>
        <p:spPr>
          <a:xfrm>
            <a:off x="2411760" y="2348880"/>
            <a:ext cx="4572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None/>
            </a:pPr>
            <a:r>
              <a:rPr lang="it-IT" b="1" dirty="0">
                <a:solidFill>
                  <a:srgbClr val="002060"/>
                </a:solidFill>
              </a:rPr>
              <a:t>- Il riconoscimento dei propri limiti</a:t>
            </a:r>
          </a:p>
          <a:p>
            <a:r>
              <a:rPr lang="it-IT" b="1" dirty="0">
                <a:solidFill>
                  <a:srgbClr val="002060"/>
                </a:solidFill>
              </a:rPr>
              <a:t>- l’appartenenza al creato</a:t>
            </a:r>
          </a:p>
          <a:p>
            <a:pPr>
              <a:buFontTx/>
              <a:buChar char="-"/>
            </a:pPr>
            <a:r>
              <a:rPr lang="it-IT" b="1" dirty="0">
                <a:solidFill>
                  <a:srgbClr val="002060"/>
                </a:solidFill>
              </a:rPr>
              <a:t> l’autonomia</a:t>
            </a:r>
          </a:p>
          <a:p>
            <a:r>
              <a:rPr lang="it-IT" b="1" dirty="0">
                <a:solidFill>
                  <a:srgbClr val="002060"/>
                </a:solidFill>
              </a:rPr>
              <a:t>- la capacità creativa</a:t>
            </a:r>
          </a:p>
          <a:p>
            <a:pPr>
              <a:buNone/>
            </a:pPr>
            <a:r>
              <a:rPr lang="it-IT" b="1" dirty="0">
                <a:solidFill>
                  <a:srgbClr val="002060"/>
                </a:solidFill>
              </a:rPr>
              <a:t>- il gusto delle cose belle e finite</a:t>
            </a:r>
          </a:p>
          <a:p>
            <a:pPr>
              <a:buNone/>
            </a:pPr>
            <a:r>
              <a:rPr lang="it-IT" b="1" dirty="0">
                <a:solidFill>
                  <a:srgbClr val="002060"/>
                </a:solidFill>
              </a:rPr>
              <a:t>- una mentalità progettuale</a:t>
            </a:r>
          </a:p>
          <a:p>
            <a:pPr>
              <a:buFontTx/>
              <a:buChar char="-"/>
            </a:pPr>
            <a:r>
              <a:rPr lang="it-IT" b="1" dirty="0">
                <a:solidFill>
                  <a:srgbClr val="002060"/>
                </a:solidFill>
              </a:rPr>
              <a:t> il senso di concretezza</a:t>
            </a:r>
          </a:p>
          <a:p>
            <a:pPr>
              <a:buFontTx/>
              <a:buChar char="-"/>
            </a:pPr>
            <a:r>
              <a:rPr lang="it-IT" b="1" dirty="0">
                <a:solidFill>
                  <a:srgbClr val="002060"/>
                </a:solidFill>
              </a:rPr>
              <a:t> l’essenzialità</a:t>
            </a:r>
          </a:p>
          <a:p>
            <a:pPr>
              <a:buFontTx/>
              <a:buChar char="-"/>
            </a:pPr>
            <a:r>
              <a:rPr lang="it-IT" b="1" dirty="0">
                <a:solidFill>
                  <a:srgbClr val="002060"/>
                </a:solidFill>
              </a:rPr>
              <a:t> il sapersela cavare da se </a:t>
            </a:r>
          </a:p>
          <a:p>
            <a:pPr>
              <a:buFontTx/>
              <a:buChar char="-"/>
            </a:pPr>
            <a:r>
              <a:rPr lang="it-IT" b="1" dirty="0">
                <a:solidFill>
                  <a:srgbClr val="002060"/>
                </a:solidFill>
              </a:rPr>
              <a:t> una mentalità progettuale</a:t>
            </a:r>
          </a:p>
          <a:p>
            <a:pPr>
              <a:buFontTx/>
              <a:buChar char="-"/>
            </a:pPr>
            <a:r>
              <a:rPr lang="it-IT" b="1" dirty="0">
                <a:solidFill>
                  <a:srgbClr val="002060"/>
                </a:solidFill>
              </a:rPr>
              <a:t> la capacità di esprimersi</a:t>
            </a:r>
          </a:p>
          <a:p>
            <a:pPr>
              <a:buFontTx/>
              <a:buChar char="-"/>
            </a:pPr>
            <a:r>
              <a:rPr lang="it-IT" b="1" dirty="0">
                <a:solidFill>
                  <a:srgbClr val="002060"/>
                </a:solidFill>
              </a:rPr>
              <a:t> la sicurezza in se stesso</a:t>
            </a:r>
          </a:p>
          <a:p>
            <a:r>
              <a:rPr lang="it-IT" b="1" dirty="0">
                <a:solidFill>
                  <a:srgbClr val="002060"/>
                </a:solidFill>
              </a:rPr>
              <a:t>- </a:t>
            </a:r>
            <a:r>
              <a:rPr lang="it-IT" b="1" dirty="0" err="1">
                <a:solidFill>
                  <a:srgbClr val="002060"/>
                </a:solidFill>
              </a:rPr>
              <a:t>……………………</a:t>
            </a:r>
            <a:r>
              <a:rPr lang="it-IT" b="1" dirty="0">
                <a:solidFill>
                  <a:srgbClr val="002060"/>
                </a:solidFill>
              </a:rPr>
              <a:t>..</a:t>
            </a:r>
          </a:p>
          <a:p>
            <a:r>
              <a:rPr lang="it-IT" b="1" dirty="0">
                <a:solidFill>
                  <a:srgbClr val="002060"/>
                </a:solidFill>
              </a:rPr>
              <a:t>- </a:t>
            </a:r>
            <a:r>
              <a:rPr lang="it-IT" b="1" dirty="0" err="1">
                <a:solidFill>
                  <a:srgbClr val="002060"/>
                </a:solidFill>
              </a:rPr>
              <a:t>……………………</a:t>
            </a:r>
            <a:r>
              <a:rPr lang="it-IT" b="1" dirty="0">
                <a:solidFill>
                  <a:srgbClr val="002060"/>
                </a:solidFill>
              </a:rPr>
              <a:t>..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4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242984" y="1556792"/>
            <a:ext cx="3193112" cy="864096"/>
          </a:xfrm>
        </p:spPr>
        <p:txBody>
          <a:bodyPr rtlCol="0">
            <a:noAutofit/>
          </a:bodyPr>
          <a:lstStyle/>
          <a:p>
            <a:pPr algn="l" fontAlgn="auto">
              <a:spcAft>
                <a:spcPts val="0"/>
              </a:spcAft>
              <a:defRPr/>
            </a:pPr>
            <a:br>
              <a:rPr lang="it-IT" sz="2500" b="1" dirty="0">
                <a:solidFill>
                  <a:srgbClr val="002060"/>
                </a:solidFill>
                <a:latin typeface="+mj-lt"/>
                <a:ea typeface="+mj-ea"/>
              </a:rPr>
            </a:br>
            <a:br>
              <a:rPr lang="it-IT" sz="2500" b="1" dirty="0">
                <a:solidFill>
                  <a:srgbClr val="002060"/>
                </a:solidFill>
                <a:latin typeface="+mj-lt"/>
              </a:rPr>
            </a:br>
            <a:br>
              <a:rPr lang="it-IT" sz="2500" b="1" dirty="0">
                <a:solidFill>
                  <a:srgbClr val="002060"/>
                </a:solidFill>
                <a:latin typeface="+mj-lt"/>
              </a:rPr>
            </a:br>
            <a:br>
              <a:rPr lang="it-IT" sz="2500" b="1" dirty="0">
                <a:solidFill>
                  <a:srgbClr val="002060"/>
                </a:solidFill>
                <a:latin typeface="+mj-lt"/>
              </a:rPr>
            </a:br>
            <a:br>
              <a:rPr lang="it-IT" sz="2500" b="1" dirty="0">
                <a:solidFill>
                  <a:srgbClr val="002060"/>
                </a:solidFill>
                <a:latin typeface="+mj-lt"/>
              </a:rPr>
            </a:br>
            <a:br>
              <a:rPr lang="it-IT" sz="2900" b="1" dirty="0">
                <a:solidFill>
                  <a:srgbClr val="002060"/>
                </a:solidFill>
                <a:latin typeface="+mj-lt"/>
                <a:ea typeface="+mj-ea"/>
              </a:rPr>
            </a:br>
            <a:br>
              <a:rPr lang="it-IT" sz="1800" b="1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</a:br>
            <a:br>
              <a:rPr lang="it-IT" sz="2900" b="1" dirty="0">
                <a:solidFill>
                  <a:srgbClr val="002060"/>
                </a:solidFill>
                <a:latin typeface="+mj-lt"/>
              </a:rPr>
            </a:br>
            <a:endParaRPr lang="it-IT" sz="2900" b="1" dirty="0">
              <a:solidFill>
                <a:srgbClr val="002060"/>
              </a:solidFill>
              <a:ea typeface="+mj-ea"/>
            </a:endParaRPr>
          </a:p>
        </p:txBody>
      </p:sp>
      <p:sp>
        <p:nvSpPr>
          <p:cNvPr id="10245" name="Segnaposto numero diapositiva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27F4445-7367-4114-9CC6-C3BD85120206}" type="slidenum">
              <a:rPr lang="it-IT">
                <a:ea typeface="Humanst521 BT Bold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it-IT" dirty="0">
              <a:ea typeface="Humanst521 BT Bold"/>
            </a:endParaRPr>
          </a:p>
        </p:txBody>
      </p:sp>
      <p:sp>
        <p:nvSpPr>
          <p:cNvPr id="13" name="Rettangolo 12"/>
          <p:cNvSpPr/>
          <p:nvPr/>
        </p:nvSpPr>
        <p:spPr>
          <a:xfrm>
            <a:off x="2195736" y="217710"/>
            <a:ext cx="662473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it-IT" sz="3300" b="1" dirty="0">
                <a:solidFill>
                  <a:srgbClr val="009A4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 COMPETENZE TECNICHE</a:t>
            </a:r>
          </a:p>
          <a:p>
            <a:pPr>
              <a:buNone/>
            </a:pPr>
            <a:r>
              <a:rPr lang="it-IT" sz="3300" b="1" dirty="0">
                <a:solidFill>
                  <a:srgbClr val="009A4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 ACQUISIRE</a:t>
            </a:r>
            <a:endParaRPr lang="it-IT" sz="2500" b="1" dirty="0">
              <a:solidFill>
                <a:srgbClr val="009A4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Picture 2" descr="C:\Users\paternò\AGESCI\REGIONE\Incaricata EG 2013-2014\loghetto branca eg sicili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6381328"/>
            <a:ext cx="3247730" cy="476672"/>
          </a:xfrm>
          <a:prstGeom prst="rect">
            <a:avLst/>
          </a:prstGeom>
          <a:noFill/>
        </p:spPr>
      </p:pic>
      <p:pic>
        <p:nvPicPr>
          <p:cNvPr id="6" name="Picture 2" descr="C:\Users\paternò\Dropbox\Stage per capi 2017\logo settore competenze_da NON usare ancora\logo competenz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96336" y="6440447"/>
            <a:ext cx="417196" cy="417552"/>
          </a:xfrm>
          <a:prstGeom prst="rect">
            <a:avLst/>
          </a:prstGeom>
          <a:noFill/>
        </p:spPr>
      </p:pic>
      <p:sp>
        <p:nvSpPr>
          <p:cNvPr id="7" name="Rettangolo 6"/>
          <p:cNvSpPr/>
          <p:nvPr/>
        </p:nvSpPr>
        <p:spPr>
          <a:xfrm>
            <a:off x="2267744" y="1412776"/>
            <a:ext cx="3168352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it-IT" sz="2400" b="1" dirty="0">
                <a:solidFill>
                  <a:srgbClr val="FF0000"/>
                </a:solidFill>
              </a:rPr>
              <a:t>ESPLORAZIONE</a:t>
            </a:r>
          </a:p>
          <a:p>
            <a:pPr>
              <a:buNone/>
            </a:pPr>
            <a:r>
              <a:rPr lang="it-IT" sz="1600" b="1" dirty="0">
                <a:solidFill>
                  <a:srgbClr val="002060"/>
                </a:solidFill>
              </a:rPr>
              <a:t>- Orientamento</a:t>
            </a:r>
          </a:p>
          <a:p>
            <a:r>
              <a:rPr lang="it-IT" sz="1600" b="1" dirty="0">
                <a:solidFill>
                  <a:srgbClr val="002060"/>
                </a:solidFill>
              </a:rPr>
              <a:t>- Rilievi topografici e altimetrici</a:t>
            </a:r>
          </a:p>
          <a:p>
            <a:r>
              <a:rPr lang="it-IT" sz="1600" b="1" dirty="0">
                <a:solidFill>
                  <a:srgbClr val="002060"/>
                </a:solidFill>
              </a:rPr>
              <a:t>- Flora e fauna (schede tecniche)</a:t>
            </a:r>
          </a:p>
          <a:p>
            <a:r>
              <a:rPr lang="it-IT" sz="1600" b="1" dirty="0">
                <a:solidFill>
                  <a:srgbClr val="002060"/>
                </a:solidFill>
              </a:rPr>
              <a:t>- Rilevamento tracce</a:t>
            </a:r>
          </a:p>
          <a:p>
            <a:r>
              <a:rPr lang="it-IT" sz="1600" b="1" dirty="0">
                <a:solidFill>
                  <a:srgbClr val="002060"/>
                </a:solidFill>
              </a:rPr>
              <a:t>- Riparo di fortuna</a:t>
            </a:r>
          </a:p>
          <a:p>
            <a:pPr>
              <a:buFontTx/>
              <a:buChar char="-"/>
            </a:pPr>
            <a:endParaRPr lang="it-IT" sz="1600" b="1" dirty="0">
              <a:solidFill>
                <a:srgbClr val="002060"/>
              </a:solidFill>
            </a:endParaRPr>
          </a:p>
          <a:p>
            <a:pPr>
              <a:buFontTx/>
              <a:buChar char="-"/>
            </a:pPr>
            <a:endParaRPr lang="it-IT" sz="1600" b="1" dirty="0">
              <a:solidFill>
                <a:srgbClr val="002060"/>
              </a:solidFill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2310162" y="4985370"/>
            <a:ext cx="312593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it-IT" sz="2400" b="1" dirty="0">
                <a:solidFill>
                  <a:srgbClr val="FF0000"/>
                </a:solidFill>
              </a:rPr>
              <a:t>TRAPPEUR</a:t>
            </a:r>
          </a:p>
          <a:p>
            <a:r>
              <a:rPr lang="it-IT" sz="1600" b="1" dirty="0">
                <a:solidFill>
                  <a:srgbClr val="002060"/>
                </a:solidFill>
              </a:rPr>
              <a:t>- Cucina </a:t>
            </a:r>
            <a:r>
              <a:rPr lang="it-IT" sz="1600" b="1" dirty="0" err="1">
                <a:solidFill>
                  <a:srgbClr val="002060"/>
                </a:solidFill>
              </a:rPr>
              <a:t>trappeur</a:t>
            </a:r>
            <a:endParaRPr lang="it-IT" sz="1600" b="1" dirty="0">
              <a:solidFill>
                <a:srgbClr val="002060"/>
              </a:solidFill>
            </a:endParaRPr>
          </a:p>
          <a:p>
            <a:r>
              <a:rPr lang="it-IT" sz="1600" b="1" dirty="0">
                <a:solidFill>
                  <a:srgbClr val="002060"/>
                </a:solidFill>
              </a:rPr>
              <a:t>- Riparo di fortuna</a:t>
            </a:r>
          </a:p>
          <a:p>
            <a:r>
              <a:rPr lang="it-IT" sz="1600" b="1" dirty="0">
                <a:solidFill>
                  <a:srgbClr val="002060"/>
                </a:solidFill>
              </a:rPr>
              <a:t>- Orientamento</a:t>
            </a:r>
          </a:p>
          <a:p>
            <a:r>
              <a:rPr lang="it-IT" sz="1600" b="1" dirty="0">
                <a:solidFill>
                  <a:srgbClr val="002060"/>
                </a:solidFill>
              </a:rPr>
              <a:t>- </a:t>
            </a:r>
            <a:r>
              <a:rPr lang="it-IT" sz="1600" b="1" dirty="0" err="1">
                <a:solidFill>
                  <a:srgbClr val="002060"/>
                </a:solidFill>
              </a:rPr>
              <a:t>……………………</a:t>
            </a:r>
            <a:endParaRPr lang="it-IT" sz="1600" b="1" dirty="0">
              <a:solidFill>
                <a:srgbClr val="002060"/>
              </a:solidFill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5580112" y="3212976"/>
            <a:ext cx="3168352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it-IT" sz="2400" b="1" dirty="0">
                <a:solidFill>
                  <a:srgbClr val="FF0000"/>
                </a:solidFill>
              </a:rPr>
              <a:t>PIONIERISTICA</a:t>
            </a:r>
            <a:endParaRPr lang="it-IT" sz="1600" b="1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it-IT" sz="1600" b="1" dirty="0">
                <a:solidFill>
                  <a:srgbClr val="002060"/>
                </a:solidFill>
              </a:rPr>
              <a:t>- Costruzioni  da campo </a:t>
            </a:r>
          </a:p>
          <a:p>
            <a:pPr>
              <a:buNone/>
            </a:pPr>
            <a:r>
              <a:rPr lang="it-IT" sz="1600" b="1" dirty="0">
                <a:solidFill>
                  <a:srgbClr val="002060"/>
                </a:solidFill>
              </a:rPr>
              <a:t>- Astuzie da campo</a:t>
            </a:r>
          </a:p>
          <a:p>
            <a:r>
              <a:rPr lang="it-IT" sz="1600" b="1" dirty="0">
                <a:solidFill>
                  <a:srgbClr val="002060"/>
                </a:solidFill>
              </a:rPr>
              <a:t>- Ponti, ecc.</a:t>
            </a:r>
          </a:p>
          <a:p>
            <a:r>
              <a:rPr lang="it-IT" sz="1600" b="1" dirty="0">
                <a:solidFill>
                  <a:srgbClr val="002060"/>
                </a:solidFill>
              </a:rPr>
              <a:t>- Cura e utilizzo degli attrezzi con sicurezza</a:t>
            </a:r>
          </a:p>
          <a:p>
            <a:pPr>
              <a:buFontTx/>
              <a:buChar char="-"/>
            </a:pPr>
            <a:endParaRPr lang="it-IT" sz="1600" b="1" dirty="0">
              <a:solidFill>
                <a:srgbClr val="002060"/>
              </a:solidFill>
            </a:endParaRPr>
          </a:p>
          <a:p>
            <a:pPr>
              <a:buNone/>
            </a:pPr>
            <a:endParaRPr lang="it-IT" sz="1600" b="1" dirty="0">
              <a:solidFill>
                <a:srgbClr val="002060"/>
              </a:solidFill>
            </a:endParaRPr>
          </a:p>
        </p:txBody>
      </p:sp>
      <p:sp>
        <p:nvSpPr>
          <p:cNvPr id="10" name="Rettangolo 9"/>
          <p:cNvSpPr/>
          <p:nvPr/>
        </p:nvSpPr>
        <p:spPr>
          <a:xfrm>
            <a:off x="5724128" y="1398268"/>
            <a:ext cx="3419872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it-IT" sz="2400" b="1" dirty="0">
                <a:solidFill>
                  <a:srgbClr val="FF0000"/>
                </a:solidFill>
              </a:rPr>
              <a:t>ESPRESSIONE</a:t>
            </a:r>
          </a:p>
          <a:p>
            <a:r>
              <a:rPr lang="it-IT" sz="1600" b="1" dirty="0">
                <a:solidFill>
                  <a:srgbClr val="002060"/>
                </a:solidFill>
              </a:rPr>
              <a:t>- Gestione di un fuoco di bivacco</a:t>
            </a:r>
          </a:p>
          <a:p>
            <a:r>
              <a:rPr lang="it-IT" sz="1600" b="1" dirty="0">
                <a:solidFill>
                  <a:srgbClr val="002060"/>
                </a:solidFill>
              </a:rPr>
              <a:t>- Tecniche di recitazione, mimo, ecc.</a:t>
            </a:r>
          </a:p>
          <a:p>
            <a:r>
              <a:rPr lang="it-IT" sz="1600" b="1" dirty="0">
                <a:solidFill>
                  <a:srgbClr val="002060"/>
                </a:solidFill>
              </a:rPr>
              <a:t>- Danza, canto</a:t>
            </a:r>
          </a:p>
          <a:p>
            <a:r>
              <a:rPr lang="it-IT" sz="1600" b="1" dirty="0">
                <a:solidFill>
                  <a:srgbClr val="002060"/>
                </a:solidFill>
              </a:rPr>
              <a:t>- Trucco e costumi</a:t>
            </a:r>
          </a:p>
          <a:p>
            <a:r>
              <a:rPr lang="it-IT" sz="1600" b="1" dirty="0">
                <a:solidFill>
                  <a:srgbClr val="002060"/>
                </a:solidFill>
              </a:rPr>
              <a:t>- </a:t>
            </a:r>
            <a:r>
              <a:rPr lang="it-IT" sz="1600" b="1" dirty="0" err="1">
                <a:solidFill>
                  <a:srgbClr val="002060"/>
                </a:solidFill>
              </a:rPr>
              <a:t>---------------------</a:t>
            </a:r>
            <a:r>
              <a:rPr lang="it-IT" sz="1600" b="1" dirty="0">
                <a:solidFill>
                  <a:srgbClr val="002060"/>
                </a:solidFill>
              </a:rPr>
              <a:t> </a:t>
            </a:r>
          </a:p>
        </p:txBody>
      </p:sp>
      <p:sp>
        <p:nvSpPr>
          <p:cNvPr id="12" name="Rettangolo 11"/>
          <p:cNvSpPr/>
          <p:nvPr/>
        </p:nvSpPr>
        <p:spPr>
          <a:xfrm>
            <a:off x="2267744" y="3212976"/>
            <a:ext cx="312593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it-IT" sz="2400" b="1" dirty="0">
                <a:solidFill>
                  <a:srgbClr val="FF0000"/>
                </a:solidFill>
              </a:rPr>
              <a:t>MANI ABILI</a:t>
            </a:r>
          </a:p>
          <a:p>
            <a:r>
              <a:rPr lang="it-IT" sz="1600" b="1" dirty="0">
                <a:solidFill>
                  <a:srgbClr val="002060"/>
                </a:solidFill>
              </a:rPr>
              <a:t>-  Lavorazione di particolari materiali</a:t>
            </a:r>
          </a:p>
          <a:p>
            <a:r>
              <a:rPr lang="it-IT" sz="1600" b="1" dirty="0">
                <a:solidFill>
                  <a:srgbClr val="002060"/>
                </a:solidFill>
              </a:rPr>
              <a:t>- Utilizzo di materiali da riciclo</a:t>
            </a:r>
          </a:p>
          <a:p>
            <a:r>
              <a:rPr lang="it-IT" sz="1600" b="1" dirty="0">
                <a:solidFill>
                  <a:srgbClr val="002060"/>
                </a:solidFill>
              </a:rPr>
              <a:t>- Cura e utilizzo degli attrezzi con sicurezza</a:t>
            </a:r>
          </a:p>
          <a:p>
            <a:pPr>
              <a:buFontTx/>
              <a:buChar char="-"/>
            </a:pPr>
            <a:endParaRPr lang="it-IT" sz="1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7" grpId="0"/>
      <p:bldP spid="8" grpId="0"/>
      <p:bldP spid="9" grpId="0"/>
      <p:bldP spid="10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242984" y="1556792"/>
            <a:ext cx="6901016" cy="864096"/>
          </a:xfrm>
        </p:spPr>
        <p:txBody>
          <a:bodyPr rtlCol="0">
            <a:noAutofit/>
          </a:bodyPr>
          <a:lstStyle/>
          <a:p>
            <a:pPr algn="l" fontAlgn="auto">
              <a:spcAft>
                <a:spcPts val="0"/>
              </a:spcAft>
              <a:defRPr/>
            </a:pPr>
            <a:br>
              <a:rPr lang="it-IT" sz="2500" b="1" dirty="0">
                <a:solidFill>
                  <a:srgbClr val="002060"/>
                </a:solidFill>
                <a:latin typeface="+mj-lt"/>
                <a:ea typeface="+mj-ea"/>
              </a:rPr>
            </a:br>
            <a:br>
              <a:rPr lang="it-IT" sz="2500" b="1" dirty="0">
                <a:solidFill>
                  <a:srgbClr val="002060"/>
                </a:solidFill>
                <a:latin typeface="+mj-lt"/>
              </a:rPr>
            </a:br>
            <a:br>
              <a:rPr lang="it-IT" sz="2500" b="1" dirty="0">
                <a:solidFill>
                  <a:srgbClr val="002060"/>
                </a:solidFill>
                <a:latin typeface="+mj-lt"/>
              </a:rPr>
            </a:br>
            <a:br>
              <a:rPr lang="it-IT" sz="2500" b="1" dirty="0">
                <a:solidFill>
                  <a:srgbClr val="002060"/>
                </a:solidFill>
                <a:latin typeface="+mj-lt"/>
              </a:rPr>
            </a:br>
            <a:br>
              <a:rPr lang="it-IT" sz="2500" b="1" dirty="0">
                <a:solidFill>
                  <a:srgbClr val="002060"/>
                </a:solidFill>
                <a:latin typeface="+mj-lt"/>
              </a:rPr>
            </a:br>
            <a:br>
              <a:rPr lang="it-IT" sz="2900" b="1" dirty="0">
                <a:solidFill>
                  <a:srgbClr val="002060"/>
                </a:solidFill>
                <a:latin typeface="+mj-lt"/>
                <a:ea typeface="+mj-ea"/>
              </a:rPr>
            </a:br>
            <a:br>
              <a:rPr lang="it-IT" sz="1800" b="1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</a:br>
            <a:br>
              <a:rPr lang="it-IT" sz="2900" b="1" dirty="0">
                <a:solidFill>
                  <a:srgbClr val="002060"/>
                </a:solidFill>
                <a:latin typeface="+mj-lt"/>
              </a:rPr>
            </a:br>
            <a:endParaRPr lang="it-IT" sz="2900" b="1" dirty="0">
              <a:solidFill>
                <a:srgbClr val="002060"/>
              </a:solidFill>
              <a:ea typeface="+mj-ea"/>
            </a:endParaRPr>
          </a:p>
        </p:txBody>
      </p:sp>
      <p:sp>
        <p:nvSpPr>
          <p:cNvPr id="10245" name="Segnaposto numero diapositiva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27F4445-7367-4114-9CC6-C3BD85120206}" type="slidenum">
              <a:rPr lang="it-IT">
                <a:ea typeface="Humanst521 BT Bold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it-IT" dirty="0">
              <a:ea typeface="Humanst521 BT Bold"/>
            </a:endParaRPr>
          </a:p>
        </p:txBody>
      </p:sp>
      <p:sp>
        <p:nvSpPr>
          <p:cNvPr id="13" name="Rettangolo 12"/>
          <p:cNvSpPr/>
          <p:nvPr/>
        </p:nvSpPr>
        <p:spPr>
          <a:xfrm>
            <a:off x="2195736" y="620688"/>
            <a:ext cx="5760640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it-IT" sz="3300" b="1" dirty="0">
                <a:solidFill>
                  <a:srgbClr val="009A4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CATECHESI / PREGHIERA</a:t>
            </a:r>
          </a:p>
        </p:txBody>
      </p:sp>
      <p:pic>
        <p:nvPicPr>
          <p:cNvPr id="11" name="Picture 2" descr="C:\Users\paternò\AGESCI\REGIONE\Incaricata EG 2013-2014\loghetto branca eg sicili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6381328"/>
            <a:ext cx="3247730" cy="476672"/>
          </a:xfrm>
          <a:prstGeom prst="rect">
            <a:avLst/>
          </a:prstGeom>
          <a:noFill/>
        </p:spPr>
      </p:pic>
      <p:pic>
        <p:nvPicPr>
          <p:cNvPr id="6" name="Picture 2" descr="C:\Users\paternò\Dropbox\Stage per capi 2017\logo settore competenze_da NON usare ancora\logo competenz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96336" y="6440447"/>
            <a:ext cx="417196" cy="417552"/>
          </a:xfrm>
          <a:prstGeom prst="rect">
            <a:avLst/>
          </a:prstGeom>
          <a:noFill/>
        </p:spPr>
      </p:pic>
      <p:sp>
        <p:nvSpPr>
          <p:cNvPr id="7" name="Rettangolo 6"/>
          <p:cNvSpPr/>
          <p:nvPr/>
        </p:nvSpPr>
        <p:spPr>
          <a:xfrm>
            <a:off x="2195736" y="1988840"/>
            <a:ext cx="66247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400" b="1" dirty="0">
                <a:solidFill>
                  <a:srgbClr val="FF0000"/>
                </a:solidFill>
              </a:rPr>
              <a:t>LITURGIA DELLE ORE</a:t>
            </a:r>
            <a:r>
              <a:rPr lang="it-IT" sz="2400" b="1" dirty="0">
                <a:solidFill>
                  <a:srgbClr val="002060"/>
                </a:solidFill>
              </a:rPr>
              <a:t> per diventare competenti nel pregare con tutta la Chiesa cattolica.</a:t>
            </a:r>
            <a:endParaRPr lang="it-IT" sz="2400" b="1" dirty="0">
              <a:solidFill>
                <a:srgbClr val="FF0000"/>
              </a:solidFill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2223640" y="3371506"/>
            <a:ext cx="67408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400" b="1" dirty="0">
                <a:solidFill>
                  <a:srgbClr val="FF0000"/>
                </a:solidFill>
              </a:rPr>
              <a:t>S. MESSA </a:t>
            </a:r>
            <a:r>
              <a:rPr lang="it-IT" sz="2400" b="1" dirty="0">
                <a:solidFill>
                  <a:srgbClr val="002060"/>
                </a:solidFill>
              </a:rPr>
              <a:t>come momento centrale del campo e della vita del capo.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242984" y="1556792"/>
            <a:ext cx="6901016" cy="864096"/>
          </a:xfrm>
        </p:spPr>
        <p:txBody>
          <a:bodyPr rtlCol="0">
            <a:noAutofit/>
          </a:bodyPr>
          <a:lstStyle/>
          <a:p>
            <a:pPr algn="l" fontAlgn="auto">
              <a:spcAft>
                <a:spcPts val="0"/>
              </a:spcAft>
              <a:defRPr/>
            </a:pPr>
            <a:br>
              <a:rPr lang="it-IT" sz="2500" b="1" dirty="0">
                <a:solidFill>
                  <a:srgbClr val="002060"/>
                </a:solidFill>
                <a:latin typeface="+mj-lt"/>
                <a:ea typeface="+mj-ea"/>
              </a:rPr>
            </a:br>
            <a:br>
              <a:rPr lang="it-IT" sz="2500" b="1" dirty="0">
                <a:solidFill>
                  <a:srgbClr val="002060"/>
                </a:solidFill>
                <a:latin typeface="+mj-lt"/>
              </a:rPr>
            </a:br>
            <a:br>
              <a:rPr lang="it-IT" sz="2500" b="1" dirty="0">
                <a:solidFill>
                  <a:srgbClr val="002060"/>
                </a:solidFill>
                <a:latin typeface="+mj-lt"/>
              </a:rPr>
            </a:br>
            <a:br>
              <a:rPr lang="it-IT" sz="2500" b="1" dirty="0">
                <a:solidFill>
                  <a:srgbClr val="002060"/>
                </a:solidFill>
                <a:latin typeface="+mj-lt"/>
              </a:rPr>
            </a:br>
            <a:br>
              <a:rPr lang="it-IT" sz="2500" b="1" dirty="0">
                <a:solidFill>
                  <a:srgbClr val="002060"/>
                </a:solidFill>
                <a:latin typeface="+mj-lt"/>
              </a:rPr>
            </a:br>
            <a:br>
              <a:rPr lang="it-IT" sz="2900" b="1" dirty="0">
                <a:solidFill>
                  <a:srgbClr val="002060"/>
                </a:solidFill>
                <a:latin typeface="+mj-lt"/>
                <a:ea typeface="+mj-ea"/>
              </a:rPr>
            </a:br>
            <a:br>
              <a:rPr lang="it-IT" sz="1800" b="1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</a:br>
            <a:br>
              <a:rPr lang="it-IT" sz="2900" b="1" dirty="0">
                <a:solidFill>
                  <a:srgbClr val="002060"/>
                </a:solidFill>
                <a:latin typeface="+mj-lt"/>
              </a:rPr>
            </a:br>
            <a:endParaRPr lang="it-IT" sz="2900" b="1" dirty="0">
              <a:solidFill>
                <a:srgbClr val="002060"/>
              </a:solidFill>
              <a:ea typeface="+mj-ea"/>
            </a:endParaRPr>
          </a:p>
        </p:txBody>
      </p:sp>
      <p:sp>
        <p:nvSpPr>
          <p:cNvPr id="10245" name="Segnaposto numero diapositiva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27F4445-7367-4114-9CC6-C3BD85120206}" type="slidenum">
              <a:rPr lang="it-IT">
                <a:ea typeface="Humanst521 BT Bold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it-IT" dirty="0">
              <a:ea typeface="Humanst521 BT Bold"/>
            </a:endParaRPr>
          </a:p>
        </p:txBody>
      </p:sp>
      <p:sp>
        <p:nvSpPr>
          <p:cNvPr id="13" name="Rettangolo 12"/>
          <p:cNvSpPr/>
          <p:nvPr/>
        </p:nvSpPr>
        <p:spPr>
          <a:xfrm>
            <a:off x="2195736" y="620688"/>
            <a:ext cx="5760640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it-IT" sz="3300" b="1" dirty="0">
                <a:solidFill>
                  <a:srgbClr val="009A4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STRUTTURA DEL CAMPO</a:t>
            </a:r>
          </a:p>
        </p:txBody>
      </p:sp>
      <p:pic>
        <p:nvPicPr>
          <p:cNvPr id="11" name="Picture 2" descr="C:\Users\paternò\AGESCI\REGIONE\Incaricata EG 2013-2014\loghetto branca eg sicili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6381328"/>
            <a:ext cx="3247730" cy="476672"/>
          </a:xfrm>
          <a:prstGeom prst="rect">
            <a:avLst/>
          </a:prstGeom>
          <a:noFill/>
        </p:spPr>
      </p:pic>
      <p:pic>
        <p:nvPicPr>
          <p:cNvPr id="6" name="Picture 2" descr="C:\Users\paternò\Dropbox\Stage per capi 2017\logo settore competenze_da NON usare ancora\logo competenz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96336" y="6440447"/>
            <a:ext cx="417196" cy="417552"/>
          </a:xfrm>
          <a:prstGeom prst="rect">
            <a:avLst/>
          </a:prstGeom>
          <a:noFill/>
        </p:spPr>
      </p:pic>
      <p:sp>
        <p:nvSpPr>
          <p:cNvPr id="7" name="Rettangolo 6"/>
          <p:cNvSpPr/>
          <p:nvPr/>
        </p:nvSpPr>
        <p:spPr>
          <a:xfrm>
            <a:off x="2267744" y="1412776"/>
            <a:ext cx="3312368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it-IT" sz="2400" b="1" dirty="0">
                <a:solidFill>
                  <a:srgbClr val="FF0000"/>
                </a:solidFill>
              </a:rPr>
              <a:t>SABATO 1</a:t>
            </a:r>
          </a:p>
          <a:p>
            <a:pPr>
              <a:buNone/>
            </a:pPr>
            <a:r>
              <a:rPr lang="it-IT" sz="1600" b="1" dirty="0">
                <a:solidFill>
                  <a:srgbClr val="002060"/>
                </a:solidFill>
              </a:rPr>
              <a:t>MATTINA </a:t>
            </a:r>
          </a:p>
          <a:p>
            <a:pPr>
              <a:buNone/>
            </a:pPr>
            <a:r>
              <a:rPr lang="it-IT" sz="1600" b="1" dirty="0">
                <a:solidFill>
                  <a:srgbClr val="002060"/>
                </a:solidFill>
              </a:rPr>
              <a:t>Cerimonia di apertura </a:t>
            </a:r>
          </a:p>
          <a:p>
            <a:pPr>
              <a:buFontTx/>
              <a:buChar char="-"/>
            </a:pPr>
            <a:r>
              <a:rPr lang="it-IT" sz="1600" b="1" dirty="0">
                <a:solidFill>
                  <a:srgbClr val="002060"/>
                </a:solidFill>
              </a:rPr>
              <a:t> lodi</a:t>
            </a:r>
          </a:p>
          <a:p>
            <a:pPr>
              <a:buFontTx/>
              <a:buChar char="-"/>
            </a:pPr>
            <a:r>
              <a:rPr lang="it-IT" sz="1600" b="1" dirty="0">
                <a:solidFill>
                  <a:srgbClr val="002060"/>
                </a:solidFill>
              </a:rPr>
              <a:t> presentazione obiettivi</a:t>
            </a:r>
          </a:p>
          <a:p>
            <a:pPr>
              <a:buNone/>
            </a:pPr>
            <a:r>
              <a:rPr lang="it-IT" sz="1600" b="1" u="sng" dirty="0">
                <a:solidFill>
                  <a:srgbClr val="002060"/>
                </a:solidFill>
              </a:rPr>
              <a:t>Momento tecnico e razionalizzazione </a:t>
            </a:r>
          </a:p>
          <a:p>
            <a:pPr>
              <a:buNone/>
            </a:pPr>
            <a:r>
              <a:rPr lang="it-IT" sz="1600" b="1" dirty="0">
                <a:solidFill>
                  <a:srgbClr val="002060"/>
                </a:solidFill>
              </a:rPr>
              <a:t>Pranzo a sacco (per gruppo tecnica)</a:t>
            </a:r>
          </a:p>
          <a:p>
            <a:pPr>
              <a:buNone/>
            </a:pPr>
            <a:endParaRPr lang="it-IT" sz="1600" b="1" dirty="0">
              <a:solidFill>
                <a:srgbClr val="002060"/>
              </a:solidFill>
            </a:endParaRPr>
          </a:p>
          <a:p>
            <a:pPr>
              <a:buNone/>
            </a:pPr>
            <a:r>
              <a:rPr lang="it-IT" sz="1600" b="1" dirty="0">
                <a:solidFill>
                  <a:srgbClr val="002060"/>
                </a:solidFill>
              </a:rPr>
              <a:t>POMERIGGIO</a:t>
            </a:r>
          </a:p>
          <a:p>
            <a:pPr>
              <a:buNone/>
            </a:pPr>
            <a:r>
              <a:rPr lang="it-IT" sz="1600" b="1" u="sng" dirty="0">
                <a:solidFill>
                  <a:srgbClr val="002060"/>
                </a:solidFill>
              </a:rPr>
              <a:t>Momento tecnico e razionalizzazione </a:t>
            </a:r>
          </a:p>
          <a:p>
            <a:pPr>
              <a:buNone/>
            </a:pPr>
            <a:r>
              <a:rPr lang="it-IT" sz="1600" b="1" dirty="0">
                <a:solidFill>
                  <a:srgbClr val="002060"/>
                </a:solidFill>
              </a:rPr>
              <a:t>Vespri</a:t>
            </a:r>
          </a:p>
          <a:p>
            <a:pPr>
              <a:buNone/>
            </a:pPr>
            <a:r>
              <a:rPr lang="it-IT" sz="1600" b="1" dirty="0">
                <a:solidFill>
                  <a:srgbClr val="002060"/>
                </a:solidFill>
              </a:rPr>
              <a:t>Cena comunitaria</a:t>
            </a:r>
          </a:p>
          <a:p>
            <a:pPr>
              <a:buNone/>
            </a:pPr>
            <a:endParaRPr lang="it-IT" sz="1600" b="1" dirty="0">
              <a:solidFill>
                <a:srgbClr val="002060"/>
              </a:solidFill>
            </a:endParaRPr>
          </a:p>
          <a:p>
            <a:pPr>
              <a:buNone/>
            </a:pPr>
            <a:r>
              <a:rPr lang="it-IT" sz="1600" b="1" dirty="0">
                <a:solidFill>
                  <a:srgbClr val="002060"/>
                </a:solidFill>
              </a:rPr>
              <a:t>SERA</a:t>
            </a:r>
          </a:p>
          <a:p>
            <a:pPr>
              <a:buNone/>
            </a:pPr>
            <a:r>
              <a:rPr lang="it-IT" sz="1600" b="1" dirty="0">
                <a:solidFill>
                  <a:srgbClr val="002060"/>
                </a:solidFill>
              </a:rPr>
              <a:t>Attività serale (a seconda del campo) e comunque funzionale alle tecniche</a:t>
            </a:r>
          </a:p>
          <a:p>
            <a:pPr>
              <a:buNone/>
            </a:pPr>
            <a:r>
              <a:rPr lang="it-IT" sz="1600" b="1" dirty="0">
                <a:solidFill>
                  <a:srgbClr val="002060"/>
                </a:solidFill>
              </a:rPr>
              <a:t>Compieta</a:t>
            </a:r>
          </a:p>
          <a:p>
            <a:pPr>
              <a:buNone/>
            </a:pPr>
            <a:endParaRPr lang="it-IT" sz="1600" b="1" dirty="0">
              <a:solidFill>
                <a:srgbClr val="002060"/>
              </a:solidFill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5642252" y="1463579"/>
            <a:ext cx="331236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it-IT" sz="2400" b="1" dirty="0">
                <a:solidFill>
                  <a:srgbClr val="FF0000"/>
                </a:solidFill>
              </a:rPr>
              <a:t>DOMENICA 2</a:t>
            </a:r>
          </a:p>
          <a:p>
            <a:pPr>
              <a:buNone/>
            </a:pPr>
            <a:r>
              <a:rPr lang="it-IT" sz="1600" b="1" dirty="0">
                <a:solidFill>
                  <a:srgbClr val="002060"/>
                </a:solidFill>
              </a:rPr>
              <a:t>MATTINA</a:t>
            </a:r>
          </a:p>
          <a:p>
            <a:pPr>
              <a:buNone/>
            </a:pPr>
            <a:r>
              <a:rPr lang="it-IT" sz="1600" b="1" dirty="0">
                <a:solidFill>
                  <a:srgbClr val="002060"/>
                </a:solidFill>
              </a:rPr>
              <a:t>Lodi</a:t>
            </a:r>
          </a:p>
          <a:p>
            <a:pPr>
              <a:buNone/>
            </a:pPr>
            <a:r>
              <a:rPr lang="it-IT" sz="1600" b="1" dirty="0">
                <a:solidFill>
                  <a:srgbClr val="002060"/>
                </a:solidFill>
              </a:rPr>
              <a:t>Colazione comunitaria  </a:t>
            </a:r>
          </a:p>
          <a:p>
            <a:pPr>
              <a:buNone/>
            </a:pPr>
            <a:r>
              <a:rPr lang="it-IT" sz="1600" b="1" u="sng" dirty="0">
                <a:solidFill>
                  <a:srgbClr val="002060"/>
                </a:solidFill>
              </a:rPr>
              <a:t>Momento tecnico e razionalizzazione </a:t>
            </a:r>
          </a:p>
          <a:p>
            <a:pPr>
              <a:buNone/>
            </a:pPr>
            <a:r>
              <a:rPr lang="it-IT" sz="1600" b="1" dirty="0">
                <a:solidFill>
                  <a:srgbClr val="002060"/>
                </a:solidFill>
              </a:rPr>
              <a:t>Pranzo comunitario</a:t>
            </a:r>
          </a:p>
          <a:p>
            <a:pPr>
              <a:buNone/>
            </a:pPr>
            <a:endParaRPr lang="it-IT" sz="1600" b="1" dirty="0">
              <a:solidFill>
                <a:srgbClr val="002060"/>
              </a:solidFill>
            </a:endParaRPr>
          </a:p>
          <a:p>
            <a:pPr>
              <a:buNone/>
            </a:pPr>
            <a:r>
              <a:rPr lang="it-IT" sz="1600" b="1" dirty="0">
                <a:solidFill>
                  <a:srgbClr val="002060"/>
                </a:solidFill>
              </a:rPr>
              <a:t>POMERIGGIO</a:t>
            </a:r>
          </a:p>
          <a:p>
            <a:pPr>
              <a:buNone/>
            </a:pPr>
            <a:r>
              <a:rPr lang="it-IT" sz="1600" b="1" dirty="0">
                <a:solidFill>
                  <a:srgbClr val="002060"/>
                </a:solidFill>
              </a:rPr>
              <a:t>Verifica</a:t>
            </a:r>
          </a:p>
          <a:p>
            <a:r>
              <a:rPr lang="it-IT" sz="1600" b="1" dirty="0">
                <a:solidFill>
                  <a:srgbClr val="002060"/>
                </a:solidFill>
              </a:rPr>
              <a:t>Cerimonia di chiusura</a:t>
            </a:r>
          </a:p>
        </p:txBody>
      </p:sp>
      <p:sp>
        <p:nvSpPr>
          <p:cNvPr id="10" name="Rettangolo 9"/>
          <p:cNvSpPr/>
          <p:nvPr/>
        </p:nvSpPr>
        <p:spPr>
          <a:xfrm>
            <a:off x="5634998" y="4581128"/>
            <a:ext cx="3509002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it-IT" sz="2400" b="1" dirty="0">
                <a:solidFill>
                  <a:srgbClr val="FF0000"/>
                </a:solidFill>
              </a:rPr>
              <a:t>orari</a:t>
            </a:r>
          </a:p>
          <a:p>
            <a:pPr>
              <a:buNone/>
            </a:pPr>
            <a:r>
              <a:rPr lang="it-IT" sz="1600" b="1" dirty="0">
                <a:solidFill>
                  <a:srgbClr val="002060"/>
                </a:solidFill>
              </a:rPr>
              <a:t>- Lo staff si incontrerà il </a:t>
            </a:r>
            <a:r>
              <a:rPr lang="it-IT" sz="1600" b="1" dirty="0" err="1">
                <a:solidFill>
                  <a:srgbClr val="002060"/>
                </a:solidFill>
              </a:rPr>
              <a:t>ven</a:t>
            </a:r>
            <a:r>
              <a:rPr lang="it-IT" sz="1600" b="1" dirty="0">
                <a:solidFill>
                  <a:srgbClr val="002060"/>
                </a:solidFill>
              </a:rPr>
              <a:t> sera</a:t>
            </a:r>
          </a:p>
          <a:p>
            <a:pPr>
              <a:buNone/>
            </a:pPr>
            <a:r>
              <a:rPr lang="it-IT" sz="1600" b="1" dirty="0">
                <a:solidFill>
                  <a:srgbClr val="002060"/>
                </a:solidFill>
              </a:rPr>
              <a:t>- Apertura  h 9,00/9,30</a:t>
            </a:r>
          </a:p>
          <a:p>
            <a:pPr>
              <a:buNone/>
            </a:pPr>
            <a:r>
              <a:rPr lang="it-IT" sz="1600" b="1" dirty="0">
                <a:solidFill>
                  <a:srgbClr val="002060"/>
                </a:solidFill>
              </a:rPr>
              <a:t>(si può prevede accoglienza il </a:t>
            </a:r>
            <a:r>
              <a:rPr lang="it-IT" sz="1600" b="1" dirty="0" err="1">
                <a:solidFill>
                  <a:srgbClr val="002060"/>
                </a:solidFill>
              </a:rPr>
              <a:t>ven</a:t>
            </a:r>
            <a:r>
              <a:rPr lang="it-IT" sz="1600" b="1" dirty="0">
                <a:solidFill>
                  <a:srgbClr val="002060"/>
                </a:solidFill>
              </a:rPr>
              <a:t> sera) - Chiusura h 16,00</a:t>
            </a:r>
          </a:p>
          <a:p>
            <a:r>
              <a:rPr lang="it-IT" sz="1600" b="1" dirty="0">
                <a:solidFill>
                  <a:srgbClr val="002060"/>
                </a:solidFill>
              </a:rPr>
              <a:t>- S. Messa da definire con AE di campo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7" grpId="0"/>
      <p:bldP spid="9" grpId="0"/>
      <p:bldP spid="10" grpId="0"/>
    </p:bldLst>
  </p:timing>
</p:sld>
</file>

<file path=ppt/theme/theme1.xml><?xml version="1.0" encoding="utf-8"?>
<a:theme xmlns:a="http://schemas.openxmlformats.org/drawingml/2006/main" name="Agesci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926</TotalTime>
  <Words>480</Words>
  <Application>Microsoft Office PowerPoint</Application>
  <PresentationFormat>Presentazione su schermo (4:3)</PresentationFormat>
  <Paragraphs>114</Paragraphs>
  <Slides>7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7</vt:i4>
      </vt:variant>
    </vt:vector>
  </HeadingPairs>
  <TitlesOfParts>
    <vt:vector size="12" baseType="lpstr">
      <vt:lpstr>Arial</vt:lpstr>
      <vt:lpstr>Calibri</vt:lpstr>
      <vt:lpstr>Humanst521 BT Bold</vt:lpstr>
      <vt:lpstr>Humanst521 BT Roman</vt:lpstr>
      <vt:lpstr>Agesci</vt:lpstr>
      <vt:lpstr>Presentazione standard di PowerPoint</vt:lpstr>
      <vt:lpstr>        </vt:lpstr>
      <vt:lpstr>       </vt:lpstr>
      <vt:lpstr>        </vt:lpstr>
      <vt:lpstr>        </vt:lpstr>
      <vt:lpstr>        </vt:lpstr>
      <vt:lpstr>        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Progettare</dc:title>
  <dc:creator>Massimo</dc:creator>
  <cp:lastModifiedBy>Andrea Meregalli</cp:lastModifiedBy>
  <cp:revision>124</cp:revision>
  <dcterms:created xsi:type="dcterms:W3CDTF">2013-11-26T10:56:59Z</dcterms:created>
  <dcterms:modified xsi:type="dcterms:W3CDTF">2017-10-08T09:48:11Z</dcterms:modified>
</cp:coreProperties>
</file>